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60" r:id="rId2"/>
    <p:sldId id="261" r:id="rId3"/>
    <p:sldId id="263" r:id="rId4"/>
    <p:sldId id="264" r:id="rId5"/>
    <p:sldId id="265" r:id="rId6"/>
    <p:sldId id="266" r:id="rId7"/>
    <p:sldId id="267" r:id="rId8"/>
    <p:sldId id="268"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836" y="7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2e88de011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2e88de011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9b711a03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19b711a03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9b711a03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19b711a03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b75c8abc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2b75c8abc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2b75c8abc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2b75c8ab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b75c8abc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2b75c8abc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b75c8abc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b75c8abc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QI0abuwq31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youtube.com/watch?v=QI0abuwq31g" TargetMode="Externa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youtube.com/watch?v=QI0abuwq31g" TargetMode="Externa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youtube.com/watch?v=QI0abuwq31g" TargetMode="External"/><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youtube.com/watch?v=QI0abuwq31g" TargetMode="External"/><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hyperlink" Target="https://www.youtube.com/watch?v=QI0abuwq31g" TargetMode="External"/><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09650" y="104675"/>
            <a:ext cx="4265325" cy="1980325"/>
          </a:xfrm>
          <a:prstGeom prst="rect">
            <a:avLst/>
          </a:prstGeom>
          <a:noFill/>
          <a:ln>
            <a:noFill/>
          </a:ln>
        </p:spPr>
      </p:pic>
      <p:pic>
        <p:nvPicPr>
          <p:cNvPr id="82" name="Google Shape;82;p17"/>
          <p:cNvPicPr preferRelativeResize="0"/>
          <p:nvPr/>
        </p:nvPicPr>
        <p:blipFill>
          <a:blip r:embed="rId4">
            <a:alphaModFix/>
          </a:blip>
          <a:stretch>
            <a:fillRect/>
          </a:stretch>
        </p:blipFill>
        <p:spPr>
          <a:xfrm>
            <a:off x="4672899" y="104675"/>
            <a:ext cx="4427475" cy="1624025"/>
          </a:xfrm>
          <a:prstGeom prst="rect">
            <a:avLst/>
          </a:prstGeom>
          <a:noFill/>
          <a:ln>
            <a:noFill/>
          </a:ln>
        </p:spPr>
      </p:pic>
      <p:pic>
        <p:nvPicPr>
          <p:cNvPr id="83" name="Google Shape;83;p17"/>
          <p:cNvPicPr preferRelativeResize="0"/>
          <p:nvPr/>
        </p:nvPicPr>
        <p:blipFill>
          <a:blip r:embed="rId5">
            <a:alphaModFix/>
          </a:blip>
          <a:stretch>
            <a:fillRect/>
          </a:stretch>
        </p:blipFill>
        <p:spPr>
          <a:xfrm>
            <a:off x="498450" y="2127775"/>
            <a:ext cx="3019425" cy="2943225"/>
          </a:xfrm>
          <a:prstGeom prst="rect">
            <a:avLst/>
          </a:prstGeom>
          <a:noFill/>
          <a:ln>
            <a:noFill/>
          </a:ln>
        </p:spPr>
      </p:pic>
      <p:pic>
        <p:nvPicPr>
          <p:cNvPr id="84" name="Google Shape;84;p17"/>
          <p:cNvPicPr preferRelativeResize="0"/>
          <p:nvPr/>
        </p:nvPicPr>
        <p:blipFill rotWithShape="1">
          <a:blip r:embed="rId6">
            <a:alphaModFix/>
          </a:blip>
          <a:srcRect b="51167"/>
          <a:stretch/>
        </p:blipFill>
        <p:spPr>
          <a:xfrm>
            <a:off x="4528700" y="1787159"/>
            <a:ext cx="2345650" cy="2803124"/>
          </a:xfrm>
          <a:prstGeom prst="rect">
            <a:avLst/>
          </a:prstGeom>
          <a:noFill/>
          <a:ln>
            <a:noFill/>
          </a:ln>
        </p:spPr>
      </p:pic>
      <p:pic>
        <p:nvPicPr>
          <p:cNvPr id="85" name="Google Shape;85;p17"/>
          <p:cNvPicPr preferRelativeResize="0"/>
          <p:nvPr/>
        </p:nvPicPr>
        <p:blipFill rotWithShape="1">
          <a:blip r:embed="rId6">
            <a:alphaModFix/>
          </a:blip>
          <a:srcRect t="47613"/>
          <a:stretch/>
        </p:blipFill>
        <p:spPr>
          <a:xfrm>
            <a:off x="6874361" y="2197824"/>
            <a:ext cx="2186564" cy="2803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8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45" y="88450"/>
            <a:ext cx="3811647" cy="117658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766" r="1812"/>
          <a:stretch/>
        </p:blipFill>
        <p:spPr>
          <a:xfrm>
            <a:off x="4207614" y="88450"/>
            <a:ext cx="4654503" cy="4857952"/>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100000" l="338" r="100000"/>
                    </a14:imgEffect>
                  </a14:imgLayer>
                </a14:imgProps>
              </a:ext>
              <a:ext uri="{28A0092B-C50C-407E-A947-70E740481C1C}">
                <a14:useLocalDpi xmlns:a14="http://schemas.microsoft.com/office/drawing/2010/main" val="0"/>
              </a:ext>
            </a:extLst>
          </a:blip>
          <a:stretch>
            <a:fillRect/>
          </a:stretch>
        </p:blipFill>
        <p:spPr>
          <a:xfrm>
            <a:off x="779554" y="1886073"/>
            <a:ext cx="2413802" cy="23077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229475" y="64250"/>
            <a:ext cx="8520600" cy="146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800" b="1"/>
              <a:t>🎵Let’s begin by tapping the beat and warming up our voices by humming.  </a:t>
            </a:r>
            <a:endParaRPr sz="2800" b="1"/>
          </a:p>
          <a:p>
            <a:pPr marL="0" lvl="0" indent="0" algn="l" rtl="0">
              <a:spcBef>
                <a:spcPts val="0"/>
              </a:spcBef>
              <a:spcAft>
                <a:spcPts val="0"/>
              </a:spcAft>
              <a:buNone/>
            </a:pPr>
            <a:endParaRPr sz="2000">
              <a:solidFill>
                <a:schemeClr val="lt1"/>
              </a:solidFill>
            </a:endParaRPr>
          </a:p>
        </p:txBody>
      </p:sp>
      <p:pic>
        <p:nvPicPr>
          <p:cNvPr id="111" name="Google Shape;111;p20" descr="Frere Jacques is a song you might be familiar with in English... It's about waking brother John who seems to be in bed at dawn!&#10;&#10;Our YouTube Channels:&#10;English Channel: https://www.youtube.com/user/APPUSERIES&#10;Hindi Channel: https://www.youtube.com/user/APPUSERIESHINDI&#10;Kannada Channel: https://www.youtube.com/user/APPUSERIESKANNADA&#10;Tamil Channel: https://www.youtube.com/user/APPUSERIESTAMIL&#10;Telugu Channel: https://www.youtube.com/user/APPUSERIESTELUGU&#10;Gujarati Channel: https://www.youtube.com/user/APPUSERIESGUJARATI&#10;Marathi Channel: https://www.youtube.com/user/APPUSERIESMARATHI&#10;Sindhi Channel: https://www.youtube.com/user/APPUSERIESSINDHI&#10;Bengali Channel: https://www.youtube.com/user/APPUSERIESBENGALI&#10;Academy Channel: https://www.youtube.com/user/AppuSeriesAcademy&#10;&#10;Other Similar Videos:&#10;https://www.youtube.com/watch?v=p1vqvJvg5Uw&#10;https://www.youtube.com/watch?v=OFkrRdh1YtY&#10;https://www.youtube.com/watch?v=9dGwkrmnDZ0&#10;&#10;Stay Connected With Us : &#10;Facebook - https://www.facebook.com/APPUTHEYOGICELEPHANT/&#10;Instagram - https://www.instagram.com/appuseries/&#10;Twitter - https://twitter.com/AppuSeries&#10;&#10;Join Appu's Rhymes Club on FaceBook: &#10;https://www.facebook.com/groups/287855061654522/&#10;&#10;Get our Android Apps: &#10;https://play.google.com/store/apps/de...&#10;&#10;Get our eBooks:&#10;https://itunes.apple.com/us/artist/ap...&#10;&#10;Subscribe now and be the first one to watch our new videos:&#10;https://www.youtube.com/user/appuseries&#10;&#10;To buy our Books and CDs, please visit us at http://www.appuseries.com" title="Frere Jacques - French Nursery Rhyme">
            <a:hlinkClick r:id="rId3"/>
          </p:cNvPr>
          <p:cNvPicPr preferRelativeResize="0"/>
          <p:nvPr/>
        </p:nvPicPr>
        <p:blipFill>
          <a:blip r:embed="rId4">
            <a:alphaModFix/>
          </a:blip>
          <a:stretch>
            <a:fillRect/>
          </a:stretch>
        </p:blipFill>
        <p:spPr>
          <a:xfrm>
            <a:off x="1429825" y="1244500"/>
            <a:ext cx="6465950" cy="363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229475" y="64250"/>
            <a:ext cx="8520600" cy="93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600">
                <a:solidFill>
                  <a:schemeClr val="lt1"/>
                </a:solidFill>
              </a:rPr>
              <a:t>SDUSD Cafeteria sorting song</a:t>
            </a:r>
            <a:endParaRPr sz="3600">
              <a:solidFill>
                <a:schemeClr val="lt1"/>
              </a:solidFill>
            </a:endParaRPr>
          </a:p>
          <a:p>
            <a:pPr marL="0" lvl="0" indent="0" algn="ctr" rtl="0">
              <a:spcBef>
                <a:spcPts val="0"/>
              </a:spcBef>
              <a:spcAft>
                <a:spcPts val="0"/>
              </a:spcAft>
              <a:buNone/>
            </a:pPr>
            <a:r>
              <a:rPr lang="en" sz="2000">
                <a:solidFill>
                  <a:schemeClr val="lt1"/>
                </a:solidFill>
              </a:rPr>
              <a:t>to the tune of “</a:t>
            </a:r>
            <a:r>
              <a:rPr lang="en" sz="2000" u="sng">
                <a:solidFill>
                  <a:schemeClr val="hlink"/>
                </a:solidFill>
                <a:hlinkClick r:id="rId3"/>
              </a:rPr>
              <a:t>Frere Jacques</a:t>
            </a:r>
            <a:r>
              <a:rPr lang="en" sz="2000">
                <a:solidFill>
                  <a:schemeClr val="lt1"/>
                </a:solidFill>
              </a:rPr>
              <a:t>”</a:t>
            </a:r>
            <a:endParaRPr sz="2000">
              <a:solidFill>
                <a:schemeClr val="lt1"/>
              </a:solidFill>
            </a:endParaRPr>
          </a:p>
        </p:txBody>
      </p:sp>
      <p:sp>
        <p:nvSpPr>
          <p:cNvPr id="117" name="Google Shape;117;p21"/>
          <p:cNvSpPr txBox="1">
            <a:spLocks noGrp="1"/>
          </p:cNvSpPr>
          <p:nvPr>
            <p:ph type="subTitle" idx="1"/>
          </p:nvPr>
        </p:nvSpPr>
        <p:spPr>
          <a:xfrm>
            <a:off x="311700" y="1203650"/>
            <a:ext cx="8520600" cy="242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3600">
                <a:solidFill>
                  <a:schemeClr val="lt1"/>
                </a:solidFill>
              </a:rPr>
              <a:t>Only take milk</a:t>
            </a:r>
            <a:endParaRPr sz="3600">
              <a:solidFill>
                <a:schemeClr val="lt1"/>
              </a:solidFill>
            </a:endParaRPr>
          </a:p>
          <a:p>
            <a:pPr marL="0" lvl="0" indent="0" algn="l" rtl="0">
              <a:spcBef>
                <a:spcPts val="0"/>
              </a:spcBef>
              <a:spcAft>
                <a:spcPts val="0"/>
              </a:spcAft>
              <a:buNone/>
            </a:pPr>
            <a:r>
              <a:rPr lang="en" sz="3600">
                <a:solidFill>
                  <a:schemeClr val="lt1"/>
                </a:solidFill>
              </a:rPr>
              <a:t>if you drink it.</a:t>
            </a:r>
            <a:endParaRPr sz="3600">
              <a:solidFill>
                <a:schemeClr val="lt1"/>
              </a:solidFill>
            </a:endParaRPr>
          </a:p>
          <a:p>
            <a:pPr marL="0" lvl="0" indent="0" algn="l" rtl="0">
              <a:spcBef>
                <a:spcPts val="0"/>
              </a:spcBef>
              <a:spcAft>
                <a:spcPts val="0"/>
              </a:spcAft>
              <a:buNone/>
            </a:pPr>
            <a:r>
              <a:rPr lang="en" sz="3600">
                <a:solidFill>
                  <a:schemeClr val="lt1"/>
                </a:solidFill>
              </a:rPr>
              <a:t>If you never open it,</a:t>
            </a:r>
            <a:endParaRPr sz="3600">
              <a:solidFill>
                <a:schemeClr val="lt1"/>
              </a:solidFill>
            </a:endParaRPr>
          </a:p>
          <a:p>
            <a:pPr marL="0" lvl="0" indent="0" algn="l" rtl="0">
              <a:spcBef>
                <a:spcPts val="0"/>
              </a:spcBef>
              <a:spcAft>
                <a:spcPts val="0"/>
              </a:spcAft>
              <a:buClr>
                <a:schemeClr val="dk1"/>
              </a:buClr>
              <a:buSzPts val="1100"/>
              <a:buFont typeface="Arial"/>
              <a:buNone/>
            </a:pPr>
            <a:r>
              <a:rPr lang="en" sz="3600">
                <a:solidFill>
                  <a:schemeClr val="lt1"/>
                </a:solidFill>
              </a:rPr>
              <a:t>feed others.</a:t>
            </a:r>
            <a:endParaRPr sz="3600">
              <a:solidFill>
                <a:schemeClr val="lt1"/>
              </a:solidFill>
            </a:endParaRPr>
          </a:p>
        </p:txBody>
      </p:sp>
      <p:pic>
        <p:nvPicPr>
          <p:cNvPr id="118" name="Google Shape;118;p21"/>
          <p:cNvPicPr preferRelativeResize="0"/>
          <p:nvPr/>
        </p:nvPicPr>
        <p:blipFill>
          <a:blip r:embed="rId4">
            <a:alphaModFix/>
          </a:blip>
          <a:stretch>
            <a:fillRect/>
          </a:stretch>
        </p:blipFill>
        <p:spPr>
          <a:xfrm>
            <a:off x="5162775" y="949050"/>
            <a:ext cx="3802625" cy="2932300"/>
          </a:xfrm>
          <a:prstGeom prst="rect">
            <a:avLst/>
          </a:prstGeom>
          <a:noFill/>
          <a:ln>
            <a:noFill/>
          </a:ln>
        </p:spPr>
      </p:pic>
      <p:pic>
        <p:nvPicPr>
          <p:cNvPr id="119" name="Google Shape;119;p21"/>
          <p:cNvPicPr preferRelativeResize="0"/>
          <p:nvPr/>
        </p:nvPicPr>
        <p:blipFill>
          <a:blip r:embed="rId5">
            <a:alphaModFix amt="58999"/>
          </a:blip>
          <a:stretch>
            <a:fillRect/>
          </a:stretch>
        </p:blipFill>
        <p:spPr>
          <a:xfrm>
            <a:off x="2523077" y="3881350"/>
            <a:ext cx="1254927" cy="1211950"/>
          </a:xfrm>
          <a:prstGeom prst="rect">
            <a:avLst/>
          </a:prstGeom>
          <a:noFill/>
          <a:ln>
            <a:noFill/>
          </a:ln>
        </p:spPr>
      </p:pic>
      <p:sp>
        <p:nvSpPr>
          <p:cNvPr id="120" name="Google Shape;120;p21"/>
          <p:cNvSpPr txBox="1"/>
          <p:nvPr/>
        </p:nvSpPr>
        <p:spPr>
          <a:xfrm>
            <a:off x="3708175" y="3883125"/>
            <a:ext cx="5392200" cy="12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solidFill>
                <a:schemeClr val="dk1"/>
              </a:solidFill>
            </a:endParaRPr>
          </a:p>
          <a:p>
            <a:pPr marL="0" lvl="0" indent="0" algn="l" rtl="0">
              <a:spcBef>
                <a:spcPts val="0"/>
              </a:spcBef>
              <a:spcAft>
                <a:spcPts val="0"/>
              </a:spcAft>
              <a:buNone/>
            </a:pPr>
            <a:r>
              <a:rPr lang="en" sz="1450">
                <a:solidFill>
                  <a:srgbClr val="B01E3D"/>
                </a:solidFill>
                <a:highlight>
                  <a:srgbClr val="FFFFFF"/>
                </a:highlight>
              </a:rPr>
              <a:t>Principle 1 - People Depend on Natural Systems</a:t>
            </a:r>
            <a:endParaRPr sz="1450">
              <a:solidFill>
                <a:srgbClr val="B01E3D"/>
              </a:solidFill>
              <a:highlight>
                <a:srgbClr val="FFFFFF"/>
              </a:highlight>
            </a:endParaRPr>
          </a:p>
          <a:p>
            <a:pPr marL="0" lvl="0" indent="0" algn="l" rtl="0">
              <a:spcBef>
                <a:spcPts val="0"/>
              </a:spcBef>
              <a:spcAft>
                <a:spcPts val="0"/>
              </a:spcAft>
              <a:buNone/>
            </a:pPr>
            <a:r>
              <a:rPr lang="en">
                <a:solidFill>
                  <a:schemeClr val="accent4"/>
                </a:solidFill>
              </a:rPr>
              <a:t>This is important because :</a:t>
            </a:r>
            <a:endParaRPr sz="1450">
              <a:solidFill>
                <a:srgbClr val="B01E3D"/>
              </a:solidFill>
              <a:highlight>
                <a:srgbClr val="FFFFFF"/>
              </a:highlight>
            </a:endParaRPr>
          </a:p>
          <a:p>
            <a:pPr marL="0" lvl="0" indent="0" algn="l" rtl="0">
              <a:spcBef>
                <a:spcPts val="0"/>
              </a:spcBef>
              <a:spcAft>
                <a:spcPts val="0"/>
              </a:spcAft>
              <a:buNone/>
            </a:pPr>
            <a:r>
              <a:rPr lang="en" sz="1200">
                <a:solidFill>
                  <a:srgbClr val="1A1A1A"/>
                </a:solidFill>
                <a:highlight>
                  <a:srgbClr val="FFFFFF"/>
                </a:highlight>
              </a:rPr>
              <a:t>Concept A. The goods produced by natural systems are essential to human life and to the functioning of our economies and cultures.</a:t>
            </a:r>
            <a:endParaRPr/>
          </a:p>
        </p:txBody>
      </p:sp>
      <p:pic>
        <p:nvPicPr>
          <p:cNvPr id="121" name="Google Shape;121;p21"/>
          <p:cNvPicPr preferRelativeResize="0"/>
          <p:nvPr/>
        </p:nvPicPr>
        <p:blipFill>
          <a:blip r:embed="rId6">
            <a:alphaModFix amt="30000"/>
          </a:blip>
          <a:stretch>
            <a:fillRect/>
          </a:stretch>
        </p:blipFill>
        <p:spPr>
          <a:xfrm>
            <a:off x="109650" y="104675"/>
            <a:ext cx="1353100" cy="628225"/>
          </a:xfrm>
          <a:prstGeom prst="rect">
            <a:avLst/>
          </a:prstGeom>
          <a:noFill/>
          <a:ln>
            <a:noFill/>
          </a:ln>
        </p:spPr>
      </p:pic>
      <p:pic>
        <p:nvPicPr>
          <p:cNvPr id="122" name="Google Shape;122;p21"/>
          <p:cNvPicPr preferRelativeResize="0"/>
          <p:nvPr/>
        </p:nvPicPr>
        <p:blipFill>
          <a:blip r:embed="rId7">
            <a:alphaModFix amt="31000"/>
          </a:blip>
          <a:stretch>
            <a:fillRect/>
          </a:stretch>
        </p:blipFill>
        <p:spPr>
          <a:xfrm>
            <a:off x="7501575" y="104675"/>
            <a:ext cx="1598801" cy="586450"/>
          </a:xfrm>
          <a:prstGeom prst="rect">
            <a:avLst/>
          </a:prstGeom>
          <a:noFill/>
          <a:ln>
            <a:noFill/>
          </a:ln>
        </p:spPr>
      </p:pic>
      <p:pic>
        <p:nvPicPr>
          <p:cNvPr id="123" name="Google Shape;123;p21"/>
          <p:cNvPicPr preferRelativeResize="0"/>
          <p:nvPr/>
        </p:nvPicPr>
        <p:blipFill rotWithShape="1">
          <a:blip r:embed="rId8">
            <a:alphaModFix amt="58000"/>
          </a:blip>
          <a:srcRect t="9883" r="48003" b="35569"/>
          <a:stretch/>
        </p:blipFill>
        <p:spPr>
          <a:xfrm>
            <a:off x="165450" y="3665199"/>
            <a:ext cx="2240099" cy="1307350"/>
          </a:xfrm>
          <a:prstGeom prst="rect">
            <a:avLst/>
          </a:prstGeom>
          <a:noFill/>
          <a:ln>
            <a:noFill/>
          </a:ln>
        </p:spPr>
      </p:pic>
      <p:sp>
        <p:nvSpPr>
          <p:cNvPr id="124" name="Google Shape;124;p21"/>
          <p:cNvSpPr txBox="1"/>
          <p:nvPr/>
        </p:nvSpPr>
        <p:spPr>
          <a:xfrm rot="-1006653">
            <a:off x="130264" y="934468"/>
            <a:ext cx="1744979" cy="400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success criteria:</a:t>
            </a:r>
            <a:endParaRPr>
              <a:solidFill>
                <a:schemeClr val="accent4"/>
              </a:solidFill>
            </a:endParaRPr>
          </a:p>
        </p:txBody>
      </p:sp>
      <p:sp>
        <p:nvSpPr>
          <p:cNvPr id="125" name="Google Shape;125;p21"/>
          <p:cNvSpPr txBox="1"/>
          <p:nvPr/>
        </p:nvSpPr>
        <p:spPr>
          <a:xfrm>
            <a:off x="165450" y="3345750"/>
            <a:ext cx="159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ctrTitle"/>
          </p:nvPr>
        </p:nvSpPr>
        <p:spPr>
          <a:xfrm>
            <a:off x="207875" y="109400"/>
            <a:ext cx="8520600" cy="89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600">
                <a:solidFill>
                  <a:schemeClr val="lt1"/>
                </a:solidFill>
              </a:rPr>
              <a:t>SDUSD Cafeteria sorting song</a:t>
            </a:r>
            <a:endParaRPr sz="3600">
              <a:solidFill>
                <a:schemeClr val="lt1"/>
              </a:solidFill>
            </a:endParaRPr>
          </a:p>
          <a:p>
            <a:pPr marL="0" lvl="0" indent="0" algn="ctr" rtl="0">
              <a:spcBef>
                <a:spcPts val="0"/>
              </a:spcBef>
              <a:spcAft>
                <a:spcPts val="0"/>
              </a:spcAft>
              <a:buClr>
                <a:schemeClr val="dk1"/>
              </a:buClr>
              <a:buSzPct val="55000"/>
              <a:buFont typeface="Arial"/>
              <a:buNone/>
            </a:pPr>
            <a:r>
              <a:rPr lang="en" sz="2000">
                <a:solidFill>
                  <a:schemeClr val="lt1"/>
                </a:solidFill>
              </a:rPr>
              <a:t>to the tune of “</a:t>
            </a:r>
            <a:r>
              <a:rPr lang="en" sz="2000" u="sng">
                <a:solidFill>
                  <a:schemeClr val="accent5"/>
                </a:solidFill>
                <a:hlinkClick r:id="rId3">
                  <a:extLst>
                    <a:ext uri="{A12FA001-AC4F-418D-AE19-62706E023703}">
                      <ahyp:hlinkClr xmlns="" xmlns:ahyp="http://schemas.microsoft.com/office/drawing/2018/hyperlinkcolor" val="tx"/>
                    </a:ext>
                  </a:extLst>
                </a:hlinkClick>
              </a:rPr>
              <a:t>Frere Jacques</a:t>
            </a:r>
            <a:r>
              <a:rPr lang="en" sz="2000">
                <a:solidFill>
                  <a:schemeClr val="lt1"/>
                </a:solidFill>
              </a:rPr>
              <a:t>”</a:t>
            </a:r>
            <a:endParaRPr sz="3600">
              <a:solidFill>
                <a:schemeClr val="lt1"/>
              </a:solidFill>
            </a:endParaRPr>
          </a:p>
        </p:txBody>
      </p:sp>
      <p:sp>
        <p:nvSpPr>
          <p:cNvPr id="131" name="Google Shape;131;p22"/>
          <p:cNvSpPr txBox="1">
            <a:spLocks noGrp="1"/>
          </p:cNvSpPr>
          <p:nvPr>
            <p:ph type="subTitle" idx="1"/>
          </p:nvPr>
        </p:nvSpPr>
        <p:spPr>
          <a:xfrm>
            <a:off x="311700" y="1158800"/>
            <a:ext cx="8520600" cy="242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chemeClr val="lt1"/>
                </a:solidFill>
              </a:rPr>
              <a:t>Empty cartons</a:t>
            </a:r>
            <a:endParaRPr sz="3600">
              <a:solidFill>
                <a:schemeClr val="lt1"/>
              </a:solidFill>
            </a:endParaRPr>
          </a:p>
          <a:p>
            <a:pPr marL="0" lvl="0" indent="0" algn="l" rtl="0">
              <a:spcBef>
                <a:spcPts val="0"/>
              </a:spcBef>
              <a:spcAft>
                <a:spcPts val="0"/>
              </a:spcAft>
              <a:buNone/>
            </a:pPr>
            <a:r>
              <a:rPr lang="en" sz="3600">
                <a:solidFill>
                  <a:schemeClr val="lt1"/>
                </a:solidFill>
              </a:rPr>
              <a:t>recycle.</a:t>
            </a:r>
            <a:endParaRPr sz="3600">
              <a:solidFill>
                <a:schemeClr val="lt1"/>
              </a:solidFill>
            </a:endParaRPr>
          </a:p>
          <a:p>
            <a:pPr marL="0" lvl="0" indent="0" algn="l" rtl="0">
              <a:spcBef>
                <a:spcPts val="0"/>
              </a:spcBef>
              <a:spcAft>
                <a:spcPts val="0"/>
              </a:spcAft>
              <a:buNone/>
            </a:pPr>
            <a:r>
              <a:rPr lang="en" sz="3600">
                <a:solidFill>
                  <a:schemeClr val="lt1"/>
                </a:solidFill>
              </a:rPr>
              <a:t>Drain out all the liquid</a:t>
            </a:r>
            <a:endParaRPr sz="3600">
              <a:solidFill>
                <a:schemeClr val="lt1"/>
              </a:solidFill>
            </a:endParaRPr>
          </a:p>
          <a:p>
            <a:pPr marL="0" lvl="0" indent="0" algn="l" rtl="0">
              <a:spcBef>
                <a:spcPts val="0"/>
              </a:spcBef>
              <a:spcAft>
                <a:spcPts val="0"/>
              </a:spcAft>
              <a:buNone/>
            </a:pPr>
            <a:r>
              <a:rPr lang="en" sz="3600">
                <a:solidFill>
                  <a:schemeClr val="lt1"/>
                </a:solidFill>
              </a:rPr>
              <a:t>carefully.</a:t>
            </a:r>
            <a:endParaRPr sz="3600">
              <a:solidFill>
                <a:schemeClr val="lt1"/>
              </a:solidFill>
            </a:endParaRPr>
          </a:p>
        </p:txBody>
      </p:sp>
      <p:pic>
        <p:nvPicPr>
          <p:cNvPr id="132" name="Google Shape;132;p22"/>
          <p:cNvPicPr preferRelativeResize="0"/>
          <p:nvPr/>
        </p:nvPicPr>
        <p:blipFill>
          <a:blip r:embed="rId4">
            <a:alphaModFix/>
          </a:blip>
          <a:stretch>
            <a:fillRect/>
          </a:stretch>
        </p:blipFill>
        <p:spPr>
          <a:xfrm>
            <a:off x="7454478" y="1369238"/>
            <a:ext cx="1537496" cy="1954624"/>
          </a:xfrm>
          <a:prstGeom prst="rect">
            <a:avLst/>
          </a:prstGeom>
          <a:noFill/>
          <a:ln>
            <a:noFill/>
          </a:ln>
        </p:spPr>
      </p:pic>
      <p:pic>
        <p:nvPicPr>
          <p:cNvPr id="133" name="Google Shape;133;p22"/>
          <p:cNvPicPr preferRelativeResize="0"/>
          <p:nvPr/>
        </p:nvPicPr>
        <p:blipFill>
          <a:blip r:embed="rId5">
            <a:alphaModFix amt="58000"/>
          </a:blip>
          <a:stretch>
            <a:fillRect/>
          </a:stretch>
        </p:blipFill>
        <p:spPr>
          <a:xfrm>
            <a:off x="2286002" y="3734300"/>
            <a:ext cx="1223285" cy="1256800"/>
          </a:xfrm>
          <a:prstGeom prst="rect">
            <a:avLst/>
          </a:prstGeom>
          <a:noFill/>
          <a:ln>
            <a:noFill/>
          </a:ln>
        </p:spPr>
      </p:pic>
      <p:sp>
        <p:nvSpPr>
          <p:cNvPr id="134" name="Google Shape;134;p22"/>
          <p:cNvSpPr txBox="1"/>
          <p:nvPr/>
        </p:nvSpPr>
        <p:spPr>
          <a:xfrm>
            <a:off x="3532138" y="3461025"/>
            <a:ext cx="5591100" cy="158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solidFill>
                <a:schemeClr val="dk1"/>
              </a:solidFill>
            </a:endParaRPr>
          </a:p>
          <a:p>
            <a:pPr marL="0" lvl="0" indent="0" algn="l" rtl="0">
              <a:lnSpc>
                <a:spcPct val="115000"/>
              </a:lnSpc>
              <a:spcBef>
                <a:spcPts val="600"/>
              </a:spcBef>
              <a:spcAft>
                <a:spcPts val="0"/>
              </a:spcAft>
              <a:buNone/>
            </a:pPr>
            <a:r>
              <a:rPr lang="en" sz="1450" b="1">
                <a:solidFill>
                  <a:srgbClr val="B01E3D"/>
                </a:solidFill>
                <a:highlight>
                  <a:srgbClr val="FFFFFF"/>
                </a:highlight>
              </a:rPr>
              <a:t>Principle 2 - People Influence Natural Systems</a:t>
            </a:r>
            <a:endParaRPr sz="1450" b="1">
              <a:solidFill>
                <a:srgbClr val="B01E3D"/>
              </a:solidFill>
              <a:highlight>
                <a:srgbClr val="FFFFFF"/>
              </a:highlight>
            </a:endParaRPr>
          </a:p>
          <a:p>
            <a:pPr marL="0" lvl="0" indent="0" algn="l" rtl="0">
              <a:spcBef>
                <a:spcPts val="600"/>
              </a:spcBef>
              <a:spcAft>
                <a:spcPts val="0"/>
              </a:spcAft>
              <a:buNone/>
            </a:pPr>
            <a:r>
              <a:rPr lang="en">
                <a:solidFill>
                  <a:schemeClr val="accent4"/>
                </a:solidFill>
              </a:rPr>
              <a:t>This is important because :</a:t>
            </a:r>
            <a:endParaRPr/>
          </a:p>
          <a:p>
            <a:pPr marL="0" lvl="0" indent="0" algn="l" rtl="0">
              <a:spcBef>
                <a:spcPts val="0"/>
              </a:spcBef>
              <a:spcAft>
                <a:spcPts val="0"/>
              </a:spcAft>
              <a:buNone/>
            </a:pPr>
            <a:r>
              <a:rPr lang="en" sz="1200">
                <a:solidFill>
                  <a:srgbClr val="1A1A1A"/>
                </a:solidFill>
                <a:highlight>
                  <a:srgbClr val="FFFFFF"/>
                </a:highlight>
              </a:rPr>
              <a:t>Concept A. Direct and indirect changes to natural systems due to the growth of human populations and their consumption rates influence the geographic extent, composition, biological diversity, and viability of natural systems.</a:t>
            </a:r>
            <a:endParaRPr/>
          </a:p>
        </p:txBody>
      </p:sp>
      <p:pic>
        <p:nvPicPr>
          <p:cNvPr id="135" name="Google Shape;135;p22"/>
          <p:cNvPicPr preferRelativeResize="0"/>
          <p:nvPr/>
        </p:nvPicPr>
        <p:blipFill>
          <a:blip r:embed="rId6">
            <a:alphaModFix amt="30000"/>
          </a:blip>
          <a:stretch>
            <a:fillRect/>
          </a:stretch>
        </p:blipFill>
        <p:spPr>
          <a:xfrm>
            <a:off x="109650" y="104675"/>
            <a:ext cx="1353100" cy="628225"/>
          </a:xfrm>
          <a:prstGeom prst="rect">
            <a:avLst/>
          </a:prstGeom>
          <a:noFill/>
          <a:ln>
            <a:noFill/>
          </a:ln>
        </p:spPr>
      </p:pic>
      <p:pic>
        <p:nvPicPr>
          <p:cNvPr id="136" name="Google Shape;136;p22"/>
          <p:cNvPicPr preferRelativeResize="0"/>
          <p:nvPr/>
        </p:nvPicPr>
        <p:blipFill>
          <a:blip r:embed="rId7">
            <a:alphaModFix amt="31000"/>
          </a:blip>
          <a:stretch>
            <a:fillRect/>
          </a:stretch>
        </p:blipFill>
        <p:spPr>
          <a:xfrm>
            <a:off x="7501575" y="104675"/>
            <a:ext cx="1598801" cy="586450"/>
          </a:xfrm>
          <a:prstGeom prst="rect">
            <a:avLst/>
          </a:prstGeom>
          <a:noFill/>
          <a:ln>
            <a:noFill/>
          </a:ln>
        </p:spPr>
      </p:pic>
      <p:pic>
        <p:nvPicPr>
          <p:cNvPr id="137" name="Google Shape;137;p22"/>
          <p:cNvPicPr preferRelativeResize="0"/>
          <p:nvPr/>
        </p:nvPicPr>
        <p:blipFill>
          <a:blip r:embed="rId8">
            <a:alphaModFix/>
          </a:blip>
          <a:stretch>
            <a:fillRect/>
          </a:stretch>
        </p:blipFill>
        <p:spPr>
          <a:xfrm>
            <a:off x="4885152" y="1369237"/>
            <a:ext cx="2479523" cy="1954637"/>
          </a:xfrm>
          <a:prstGeom prst="rect">
            <a:avLst/>
          </a:prstGeom>
          <a:noFill/>
          <a:ln>
            <a:noFill/>
          </a:ln>
        </p:spPr>
      </p:pic>
      <p:pic>
        <p:nvPicPr>
          <p:cNvPr id="138" name="Google Shape;138;p22"/>
          <p:cNvPicPr preferRelativeResize="0"/>
          <p:nvPr/>
        </p:nvPicPr>
        <p:blipFill rotWithShape="1">
          <a:blip r:embed="rId9">
            <a:alphaModFix amt="61000"/>
          </a:blip>
          <a:srcRect t="9883" r="48003" b="35569"/>
          <a:stretch/>
        </p:blipFill>
        <p:spPr>
          <a:xfrm>
            <a:off x="109650" y="3734301"/>
            <a:ext cx="2153484" cy="1256800"/>
          </a:xfrm>
          <a:prstGeom prst="rect">
            <a:avLst/>
          </a:prstGeom>
          <a:noFill/>
          <a:ln>
            <a:noFill/>
          </a:ln>
        </p:spPr>
      </p:pic>
      <p:sp>
        <p:nvSpPr>
          <p:cNvPr id="139" name="Google Shape;139;p22"/>
          <p:cNvSpPr txBox="1"/>
          <p:nvPr/>
        </p:nvSpPr>
        <p:spPr>
          <a:xfrm rot="-1006653">
            <a:off x="130264" y="934468"/>
            <a:ext cx="1744979" cy="400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success criteria:</a:t>
            </a:r>
            <a:endParaRPr>
              <a:solidFill>
                <a:schemeClr val="accent4"/>
              </a:solidFill>
            </a:endParaRPr>
          </a:p>
        </p:txBody>
      </p:sp>
      <p:sp>
        <p:nvSpPr>
          <p:cNvPr id="140" name="Google Shape;140;p22"/>
          <p:cNvSpPr txBox="1"/>
          <p:nvPr/>
        </p:nvSpPr>
        <p:spPr>
          <a:xfrm>
            <a:off x="165450" y="3345750"/>
            <a:ext cx="159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44"/>
        <p:cNvGrpSpPr/>
        <p:nvPr/>
      </p:nvGrpSpPr>
      <p:grpSpPr>
        <a:xfrm>
          <a:off x="0" y="0"/>
          <a:ext cx="0" cy="0"/>
          <a:chOff x="0" y="0"/>
          <a:chExt cx="0" cy="0"/>
        </a:xfrm>
      </p:grpSpPr>
      <p:sp>
        <p:nvSpPr>
          <p:cNvPr id="145" name="Google Shape;145;p23"/>
          <p:cNvSpPr txBox="1">
            <a:spLocks noGrp="1"/>
          </p:cNvSpPr>
          <p:nvPr>
            <p:ph type="ctrTitle"/>
          </p:nvPr>
        </p:nvSpPr>
        <p:spPr>
          <a:xfrm>
            <a:off x="226125" y="104675"/>
            <a:ext cx="8520600" cy="89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600">
                <a:solidFill>
                  <a:schemeClr val="lt1"/>
                </a:solidFill>
              </a:rPr>
              <a:t>SDUSD Cafeteria sorting song</a:t>
            </a:r>
            <a:endParaRPr sz="3600">
              <a:solidFill>
                <a:schemeClr val="lt1"/>
              </a:solidFill>
            </a:endParaRPr>
          </a:p>
          <a:p>
            <a:pPr marL="0" lvl="0" indent="0" algn="ctr" rtl="0">
              <a:spcBef>
                <a:spcPts val="0"/>
              </a:spcBef>
              <a:spcAft>
                <a:spcPts val="0"/>
              </a:spcAft>
              <a:buNone/>
            </a:pPr>
            <a:r>
              <a:rPr lang="en" sz="2000">
                <a:solidFill>
                  <a:schemeClr val="lt1"/>
                </a:solidFill>
              </a:rPr>
              <a:t>to the tune of “</a:t>
            </a:r>
            <a:r>
              <a:rPr lang="en" sz="2000" u="sng">
                <a:solidFill>
                  <a:schemeClr val="accent5"/>
                </a:solidFill>
                <a:hlinkClick r:id="rId3">
                  <a:extLst>
                    <a:ext uri="{A12FA001-AC4F-418D-AE19-62706E023703}">
                      <ahyp:hlinkClr xmlns="" xmlns:ahyp="http://schemas.microsoft.com/office/drawing/2018/hyperlinkcolor" val="tx"/>
                    </a:ext>
                  </a:extLst>
                </a:hlinkClick>
              </a:rPr>
              <a:t>Frere Jacques</a:t>
            </a:r>
            <a:r>
              <a:rPr lang="en" sz="2000">
                <a:solidFill>
                  <a:schemeClr val="lt1"/>
                </a:solidFill>
              </a:rPr>
              <a:t>”</a:t>
            </a:r>
            <a:endParaRPr sz="3600">
              <a:solidFill>
                <a:schemeClr val="lt1"/>
              </a:solidFill>
            </a:endParaRPr>
          </a:p>
        </p:txBody>
      </p:sp>
      <p:sp>
        <p:nvSpPr>
          <p:cNvPr id="146" name="Google Shape;146;p23"/>
          <p:cNvSpPr txBox="1">
            <a:spLocks noGrp="1"/>
          </p:cNvSpPr>
          <p:nvPr>
            <p:ph type="subTitle" idx="1"/>
          </p:nvPr>
        </p:nvSpPr>
        <p:spPr>
          <a:xfrm>
            <a:off x="162175" y="1199700"/>
            <a:ext cx="8520600" cy="242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chemeClr val="lt1"/>
                </a:solidFill>
              </a:rPr>
              <a:t>Only choose plants</a:t>
            </a:r>
            <a:endParaRPr sz="3600">
              <a:solidFill>
                <a:schemeClr val="lt1"/>
              </a:solidFill>
            </a:endParaRPr>
          </a:p>
          <a:p>
            <a:pPr marL="0" lvl="0" indent="0" algn="l" rtl="0">
              <a:spcBef>
                <a:spcPts val="0"/>
              </a:spcBef>
              <a:spcAft>
                <a:spcPts val="0"/>
              </a:spcAft>
              <a:buNone/>
            </a:pPr>
            <a:r>
              <a:rPr lang="en" sz="3600">
                <a:solidFill>
                  <a:schemeClr val="lt1"/>
                </a:solidFill>
              </a:rPr>
              <a:t>that you’ll eat.</a:t>
            </a:r>
            <a:endParaRPr sz="3600">
              <a:solidFill>
                <a:schemeClr val="lt1"/>
              </a:solidFill>
            </a:endParaRPr>
          </a:p>
          <a:p>
            <a:pPr marL="0" lvl="0" indent="0" algn="l" rtl="0">
              <a:spcBef>
                <a:spcPts val="0"/>
              </a:spcBef>
              <a:spcAft>
                <a:spcPts val="0"/>
              </a:spcAft>
              <a:buNone/>
            </a:pPr>
            <a:r>
              <a:rPr lang="en" sz="3600">
                <a:solidFill>
                  <a:schemeClr val="lt1"/>
                </a:solidFill>
              </a:rPr>
              <a:t>One fistfull is enough. </a:t>
            </a:r>
            <a:endParaRPr sz="3600">
              <a:solidFill>
                <a:schemeClr val="lt1"/>
              </a:solidFill>
            </a:endParaRPr>
          </a:p>
          <a:p>
            <a:pPr marL="0" lvl="0" indent="0" algn="l" rtl="0">
              <a:spcBef>
                <a:spcPts val="0"/>
              </a:spcBef>
              <a:spcAft>
                <a:spcPts val="0"/>
              </a:spcAft>
              <a:buNone/>
            </a:pPr>
            <a:r>
              <a:rPr lang="en" sz="3600">
                <a:solidFill>
                  <a:schemeClr val="lt1"/>
                </a:solidFill>
              </a:rPr>
              <a:t>Eat what you choose.</a:t>
            </a:r>
            <a:endParaRPr sz="3600">
              <a:solidFill>
                <a:schemeClr val="lt1"/>
              </a:solidFill>
            </a:endParaRPr>
          </a:p>
        </p:txBody>
      </p:sp>
      <p:pic>
        <p:nvPicPr>
          <p:cNvPr id="147" name="Google Shape;147;p23"/>
          <p:cNvPicPr preferRelativeResize="0"/>
          <p:nvPr/>
        </p:nvPicPr>
        <p:blipFill>
          <a:blip r:embed="rId4">
            <a:alphaModFix amt="61000"/>
          </a:blip>
          <a:stretch>
            <a:fillRect/>
          </a:stretch>
        </p:blipFill>
        <p:spPr>
          <a:xfrm>
            <a:off x="2893100" y="3673475"/>
            <a:ext cx="1301367" cy="1256800"/>
          </a:xfrm>
          <a:prstGeom prst="rect">
            <a:avLst/>
          </a:prstGeom>
          <a:noFill/>
          <a:ln>
            <a:noFill/>
          </a:ln>
        </p:spPr>
      </p:pic>
      <p:sp>
        <p:nvSpPr>
          <p:cNvPr id="148" name="Google Shape;148;p23"/>
          <p:cNvSpPr txBox="1"/>
          <p:nvPr/>
        </p:nvSpPr>
        <p:spPr>
          <a:xfrm>
            <a:off x="4194475" y="3605425"/>
            <a:ext cx="4905900" cy="139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solidFill>
                <a:schemeClr val="dk1"/>
              </a:solidFill>
            </a:endParaRPr>
          </a:p>
          <a:p>
            <a:pPr marL="0" lvl="0" indent="0" algn="l" rtl="0">
              <a:spcBef>
                <a:spcPts val="0"/>
              </a:spcBef>
              <a:spcAft>
                <a:spcPts val="0"/>
              </a:spcAft>
              <a:buNone/>
            </a:pPr>
            <a:r>
              <a:rPr lang="en" sz="1450">
                <a:solidFill>
                  <a:srgbClr val="B01E3D"/>
                </a:solidFill>
                <a:highlight>
                  <a:srgbClr val="FFFFFF"/>
                </a:highlight>
              </a:rPr>
              <a:t>Principle 1 - People Depend on Natural Systems</a:t>
            </a:r>
            <a:endParaRPr sz="1450">
              <a:solidFill>
                <a:srgbClr val="B01E3D"/>
              </a:solidFill>
              <a:highlight>
                <a:srgbClr val="FFFFFF"/>
              </a:highlight>
            </a:endParaRPr>
          </a:p>
          <a:p>
            <a:pPr marL="0" lvl="0" indent="0" algn="l" rtl="0">
              <a:spcBef>
                <a:spcPts val="0"/>
              </a:spcBef>
              <a:spcAft>
                <a:spcPts val="0"/>
              </a:spcAft>
              <a:buNone/>
            </a:pPr>
            <a:r>
              <a:rPr lang="en">
                <a:solidFill>
                  <a:schemeClr val="accent4"/>
                </a:solidFill>
              </a:rPr>
              <a:t>This is important because :</a:t>
            </a:r>
            <a:endParaRPr/>
          </a:p>
          <a:p>
            <a:pPr marL="0" lvl="0" indent="0" algn="l" rtl="0">
              <a:spcBef>
                <a:spcPts val="0"/>
              </a:spcBef>
              <a:spcAft>
                <a:spcPts val="0"/>
              </a:spcAft>
              <a:buNone/>
            </a:pPr>
            <a:r>
              <a:rPr lang="en" sz="1200">
                <a:solidFill>
                  <a:srgbClr val="1A1A1A"/>
                </a:solidFill>
                <a:highlight>
                  <a:srgbClr val="FFFFFF"/>
                </a:highlight>
              </a:rPr>
              <a:t>Concept C. That the quality, quantity, and reliability of the goods and ecosystem services provided by natural systems are directly affected by the health of those systems.</a:t>
            </a:r>
            <a:endParaRPr/>
          </a:p>
        </p:txBody>
      </p:sp>
      <p:pic>
        <p:nvPicPr>
          <p:cNvPr id="149" name="Google Shape;149;p23"/>
          <p:cNvPicPr preferRelativeResize="0"/>
          <p:nvPr/>
        </p:nvPicPr>
        <p:blipFill>
          <a:blip r:embed="rId5">
            <a:alphaModFix amt="30000"/>
          </a:blip>
          <a:stretch>
            <a:fillRect/>
          </a:stretch>
        </p:blipFill>
        <p:spPr>
          <a:xfrm>
            <a:off x="109650" y="104675"/>
            <a:ext cx="1353100" cy="628225"/>
          </a:xfrm>
          <a:prstGeom prst="rect">
            <a:avLst/>
          </a:prstGeom>
          <a:noFill/>
          <a:ln>
            <a:noFill/>
          </a:ln>
        </p:spPr>
      </p:pic>
      <p:pic>
        <p:nvPicPr>
          <p:cNvPr id="150" name="Google Shape;150;p23"/>
          <p:cNvPicPr preferRelativeResize="0"/>
          <p:nvPr/>
        </p:nvPicPr>
        <p:blipFill>
          <a:blip r:embed="rId6">
            <a:alphaModFix amt="31000"/>
          </a:blip>
          <a:stretch>
            <a:fillRect/>
          </a:stretch>
        </p:blipFill>
        <p:spPr>
          <a:xfrm>
            <a:off x="7501575" y="104675"/>
            <a:ext cx="1598801" cy="586450"/>
          </a:xfrm>
          <a:prstGeom prst="rect">
            <a:avLst/>
          </a:prstGeom>
          <a:noFill/>
          <a:ln>
            <a:noFill/>
          </a:ln>
        </p:spPr>
      </p:pic>
      <p:pic>
        <p:nvPicPr>
          <p:cNvPr id="151" name="Google Shape;151;p23"/>
          <p:cNvPicPr preferRelativeResize="0"/>
          <p:nvPr/>
        </p:nvPicPr>
        <p:blipFill rotWithShape="1">
          <a:blip r:embed="rId7">
            <a:alphaModFix amt="60000"/>
          </a:blip>
          <a:srcRect t="9883" r="48003" b="35569"/>
          <a:stretch/>
        </p:blipFill>
        <p:spPr>
          <a:xfrm>
            <a:off x="165450" y="3673463"/>
            <a:ext cx="2406482" cy="1404475"/>
          </a:xfrm>
          <a:prstGeom prst="rect">
            <a:avLst/>
          </a:prstGeom>
          <a:noFill/>
          <a:ln>
            <a:noFill/>
          </a:ln>
        </p:spPr>
      </p:pic>
      <p:sp>
        <p:nvSpPr>
          <p:cNvPr id="152" name="Google Shape;152;p23"/>
          <p:cNvSpPr txBox="1"/>
          <p:nvPr/>
        </p:nvSpPr>
        <p:spPr>
          <a:xfrm rot="-1006653">
            <a:off x="130264" y="934468"/>
            <a:ext cx="1744979" cy="400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success criteria:</a:t>
            </a:r>
            <a:endParaRPr>
              <a:solidFill>
                <a:schemeClr val="accent4"/>
              </a:solidFill>
            </a:endParaRPr>
          </a:p>
        </p:txBody>
      </p:sp>
      <p:sp>
        <p:nvSpPr>
          <p:cNvPr id="153" name="Google Shape;153;p23"/>
          <p:cNvSpPr txBox="1"/>
          <p:nvPr/>
        </p:nvSpPr>
        <p:spPr>
          <a:xfrm>
            <a:off x="165450" y="3345750"/>
            <a:ext cx="159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p>
        </p:txBody>
      </p:sp>
      <p:pic>
        <p:nvPicPr>
          <p:cNvPr id="154" name="Google Shape;154;p23"/>
          <p:cNvPicPr preferRelativeResize="0"/>
          <p:nvPr/>
        </p:nvPicPr>
        <p:blipFill rotWithShape="1">
          <a:blip r:embed="rId8">
            <a:alphaModFix/>
          </a:blip>
          <a:srcRect/>
          <a:stretch/>
        </p:blipFill>
        <p:spPr>
          <a:xfrm>
            <a:off x="5448759" y="1001675"/>
            <a:ext cx="3494841" cy="262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58"/>
        <p:cNvGrpSpPr/>
        <p:nvPr/>
      </p:nvGrpSpPr>
      <p:grpSpPr>
        <a:xfrm>
          <a:off x="0" y="0"/>
          <a:ext cx="0" cy="0"/>
          <a:chOff x="0" y="0"/>
          <a:chExt cx="0" cy="0"/>
        </a:xfrm>
      </p:grpSpPr>
      <p:sp>
        <p:nvSpPr>
          <p:cNvPr id="159" name="Google Shape;159;p24"/>
          <p:cNvSpPr txBox="1">
            <a:spLocks noGrp="1"/>
          </p:cNvSpPr>
          <p:nvPr>
            <p:ph type="ctrTitle"/>
          </p:nvPr>
        </p:nvSpPr>
        <p:spPr>
          <a:xfrm>
            <a:off x="162175" y="104675"/>
            <a:ext cx="8520600" cy="89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600">
                <a:solidFill>
                  <a:schemeClr val="lt1"/>
                </a:solidFill>
              </a:rPr>
              <a:t>SDUSD Cafeteria sorting song</a:t>
            </a:r>
            <a:endParaRPr sz="3600">
              <a:solidFill>
                <a:schemeClr val="lt1"/>
              </a:solidFill>
            </a:endParaRPr>
          </a:p>
          <a:p>
            <a:pPr marL="0" lvl="0" indent="0" algn="ctr" rtl="0">
              <a:spcBef>
                <a:spcPts val="0"/>
              </a:spcBef>
              <a:spcAft>
                <a:spcPts val="0"/>
              </a:spcAft>
              <a:buClr>
                <a:schemeClr val="dk1"/>
              </a:buClr>
              <a:buSzPct val="55000"/>
              <a:buFont typeface="Arial"/>
              <a:buNone/>
            </a:pPr>
            <a:r>
              <a:rPr lang="en" sz="2000">
                <a:solidFill>
                  <a:schemeClr val="lt1"/>
                </a:solidFill>
              </a:rPr>
              <a:t>to the tune of “</a:t>
            </a:r>
            <a:r>
              <a:rPr lang="en" sz="2000" u="sng">
                <a:solidFill>
                  <a:schemeClr val="accent5"/>
                </a:solidFill>
                <a:hlinkClick r:id="rId3">
                  <a:extLst>
                    <a:ext uri="{A12FA001-AC4F-418D-AE19-62706E023703}">
                      <ahyp:hlinkClr xmlns="" xmlns:ahyp="http://schemas.microsoft.com/office/drawing/2018/hyperlinkcolor" val="tx"/>
                    </a:ext>
                  </a:extLst>
                </a:hlinkClick>
              </a:rPr>
              <a:t>Frere Jacques</a:t>
            </a:r>
            <a:r>
              <a:rPr lang="en" sz="2000">
                <a:solidFill>
                  <a:schemeClr val="lt1"/>
                </a:solidFill>
              </a:rPr>
              <a:t>”</a:t>
            </a:r>
            <a:endParaRPr sz="3600">
              <a:solidFill>
                <a:schemeClr val="lt1"/>
              </a:solidFill>
            </a:endParaRPr>
          </a:p>
        </p:txBody>
      </p:sp>
      <p:sp>
        <p:nvSpPr>
          <p:cNvPr id="160" name="Google Shape;160;p24"/>
          <p:cNvSpPr txBox="1">
            <a:spLocks noGrp="1"/>
          </p:cNvSpPr>
          <p:nvPr>
            <p:ph type="subTitle" idx="1"/>
          </p:nvPr>
        </p:nvSpPr>
        <p:spPr>
          <a:xfrm>
            <a:off x="311700" y="1158800"/>
            <a:ext cx="8520600" cy="242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chemeClr val="lt1"/>
                </a:solidFill>
              </a:rPr>
              <a:t>Fruits and veggies</a:t>
            </a:r>
            <a:endParaRPr sz="3600">
              <a:solidFill>
                <a:schemeClr val="lt1"/>
              </a:solidFill>
            </a:endParaRPr>
          </a:p>
          <a:p>
            <a:pPr marL="0" lvl="0" indent="0" algn="l" rtl="0">
              <a:spcBef>
                <a:spcPts val="0"/>
              </a:spcBef>
              <a:spcAft>
                <a:spcPts val="0"/>
              </a:spcAft>
              <a:buNone/>
            </a:pPr>
            <a:r>
              <a:rPr lang="en" sz="3600">
                <a:solidFill>
                  <a:schemeClr val="lt1"/>
                </a:solidFill>
              </a:rPr>
              <a:t>have peels &amp; cores</a:t>
            </a:r>
            <a:endParaRPr sz="3600">
              <a:solidFill>
                <a:schemeClr val="lt1"/>
              </a:solidFill>
            </a:endParaRPr>
          </a:p>
          <a:p>
            <a:pPr marL="0" lvl="0" indent="0" algn="l" rtl="0">
              <a:spcBef>
                <a:spcPts val="0"/>
              </a:spcBef>
              <a:spcAft>
                <a:spcPts val="0"/>
              </a:spcAft>
              <a:buNone/>
            </a:pPr>
            <a:r>
              <a:rPr lang="en" sz="3600">
                <a:solidFill>
                  <a:schemeClr val="lt1"/>
                </a:solidFill>
              </a:rPr>
              <a:t>that can be composted.</a:t>
            </a:r>
            <a:endParaRPr sz="3600">
              <a:solidFill>
                <a:schemeClr val="lt1"/>
              </a:solidFill>
            </a:endParaRPr>
          </a:p>
          <a:p>
            <a:pPr marL="0" lvl="0" indent="0" algn="l" rtl="0">
              <a:spcBef>
                <a:spcPts val="0"/>
              </a:spcBef>
              <a:spcAft>
                <a:spcPts val="0"/>
              </a:spcAft>
              <a:buNone/>
            </a:pPr>
            <a:r>
              <a:rPr lang="en" sz="3600">
                <a:solidFill>
                  <a:schemeClr val="lt1"/>
                </a:solidFill>
              </a:rPr>
              <a:t>Feed the soil.</a:t>
            </a:r>
            <a:endParaRPr sz="3600">
              <a:solidFill>
                <a:schemeClr val="lt1"/>
              </a:solidFill>
            </a:endParaRPr>
          </a:p>
        </p:txBody>
      </p:sp>
      <p:pic>
        <p:nvPicPr>
          <p:cNvPr id="161" name="Google Shape;161;p24"/>
          <p:cNvPicPr preferRelativeResize="0"/>
          <p:nvPr/>
        </p:nvPicPr>
        <p:blipFill rotWithShape="1">
          <a:blip r:embed="rId4">
            <a:alphaModFix amt="58999"/>
          </a:blip>
          <a:srcRect t="9883" r="48003" b="35569"/>
          <a:stretch/>
        </p:blipFill>
        <p:spPr>
          <a:xfrm>
            <a:off x="82225" y="3739025"/>
            <a:ext cx="2017016" cy="1177175"/>
          </a:xfrm>
          <a:prstGeom prst="rect">
            <a:avLst/>
          </a:prstGeom>
          <a:noFill/>
          <a:ln>
            <a:noFill/>
          </a:ln>
        </p:spPr>
      </p:pic>
      <p:pic>
        <p:nvPicPr>
          <p:cNvPr id="162" name="Google Shape;162;p24"/>
          <p:cNvPicPr preferRelativeResize="0"/>
          <p:nvPr/>
        </p:nvPicPr>
        <p:blipFill>
          <a:blip r:embed="rId5">
            <a:alphaModFix/>
          </a:blip>
          <a:stretch>
            <a:fillRect/>
          </a:stretch>
        </p:blipFill>
        <p:spPr>
          <a:xfrm>
            <a:off x="5537350" y="1261375"/>
            <a:ext cx="2992575" cy="2320526"/>
          </a:xfrm>
          <a:prstGeom prst="rect">
            <a:avLst/>
          </a:prstGeom>
          <a:noFill/>
          <a:ln>
            <a:noFill/>
          </a:ln>
        </p:spPr>
      </p:pic>
      <p:sp>
        <p:nvSpPr>
          <p:cNvPr id="163" name="Google Shape;163;p24"/>
          <p:cNvSpPr txBox="1"/>
          <p:nvPr/>
        </p:nvSpPr>
        <p:spPr>
          <a:xfrm>
            <a:off x="3278700" y="3410125"/>
            <a:ext cx="5865300" cy="165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solidFill>
                <a:schemeClr val="dk1"/>
              </a:solidFill>
            </a:endParaRPr>
          </a:p>
          <a:p>
            <a:pPr marL="0" lvl="0" indent="0" algn="l" rtl="0">
              <a:lnSpc>
                <a:spcPct val="115000"/>
              </a:lnSpc>
              <a:spcBef>
                <a:spcPts val="600"/>
              </a:spcBef>
              <a:spcAft>
                <a:spcPts val="0"/>
              </a:spcAft>
              <a:buNone/>
            </a:pPr>
            <a:r>
              <a:rPr lang="en" sz="1450" b="1">
                <a:solidFill>
                  <a:srgbClr val="B01E3D"/>
                </a:solidFill>
                <a:highlight>
                  <a:srgbClr val="FFFFFF"/>
                </a:highlight>
              </a:rPr>
              <a:t>Principle 4 - There are no Permanent or Impermeable Boundaries that Prevent Matter from Flowing Between Systems</a:t>
            </a:r>
            <a:endParaRPr sz="1450" b="1">
              <a:solidFill>
                <a:srgbClr val="B01E3D"/>
              </a:solidFill>
              <a:highlight>
                <a:srgbClr val="FFFFFF"/>
              </a:highlight>
            </a:endParaRPr>
          </a:p>
          <a:p>
            <a:pPr marL="0" lvl="0" indent="0" algn="l" rtl="0">
              <a:spcBef>
                <a:spcPts val="600"/>
              </a:spcBef>
              <a:spcAft>
                <a:spcPts val="0"/>
              </a:spcAft>
              <a:buNone/>
            </a:pPr>
            <a:r>
              <a:rPr lang="en">
                <a:solidFill>
                  <a:schemeClr val="accent4"/>
                </a:solidFill>
              </a:rPr>
              <a:t>This is important because :</a:t>
            </a:r>
            <a:endParaRPr sz="1450" b="1">
              <a:solidFill>
                <a:srgbClr val="B01E3D"/>
              </a:solidFill>
              <a:highlight>
                <a:srgbClr val="FFFFFF"/>
              </a:highlight>
            </a:endParaRPr>
          </a:p>
          <a:p>
            <a:pPr marL="0" lvl="0" indent="0" algn="l" rtl="0">
              <a:spcBef>
                <a:spcPts val="0"/>
              </a:spcBef>
              <a:spcAft>
                <a:spcPts val="0"/>
              </a:spcAft>
              <a:buNone/>
            </a:pPr>
            <a:r>
              <a:rPr lang="en" sz="1200">
                <a:solidFill>
                  <a:srgbClr val="1A1A1A"/>
                </a:solidFill>
                <a:highlight>
                  <a:srgbClr val="FFFFFF"/>
                </a:highlight>
              </a:rPr>
              <a:t>Concept B. The byproducts of human activity are not readily prevented from entering natural systems &amp; may be beneficial, neutral, or detrimental in their effect.</a:t>
            </a:r>
            <a:endParaRPr/>
          </a:p>
        </p:txBody>
      </p:sp>
      <p:pic>
        <p:nvPicPr>
          <p:cNvPr id="164" name="Google Shape;164;p24"/>
          <p:cNvPicPr preferRelativeResize="0"/>
          <p:nvPr/>
        </p:nvPicPr>
        <p:blipFill>
          <a:blip r:embed="rId6">
            <a:alphaModFix amt="60000"/>
          </a:blip>
          <a:stretch>
            <a:fillRect/>
          </a:stretch>
        </p:blipFill>
        <p:spPr>
          <a:xfrm>
            <a:off x="2274700" y="3858337"/>
            <a:ext cx="1105425" cy="1090385"/>
          </a:xfrm>
          <a:prstGeom prst="rect">
            <a:avLst/>
          </a:prstGeom>
          <a:noFill/>
          <a:ln>
            <a:noFill/>
          </a:ln>
        </p:spPr>
      </p:pic>
      <p:pic>
        <p:nvPicPr>
          <p:cNvPr id="165" name="Google Shape;165;p24"/>
          <p:cNvPicPr preferRelativeResize="0"/>
          <p:nvPr/>
        </p:nvPicPr>
        <p:blipFill>
          <a:blip r:embed="rId7">
            <a:alphaModFix amt="30000"/>
          </a:blip>
          <a:stretch>
            <a:fillRect/>
          </a:stretch>
        </p:blipFill>
        <p:spPr>
          <a:xfrm>
            <a:off x="109650" y="104675"/>
            <a:ext cx="1353100" cy="628225"/>
          </a:xfrm>
          <a:prstGeom prst="rect">
            <a:avLst/>
          </a:prstGeom>
          <a:noFill/>
          <a:ln>
            <a:noFill/>
          </a:ln>
        </p:spPr>
      </p:pic>
      <p:pic>
        <p:nvPicPr>
          <p:cNvPr id="166" name="Google Shape;166;p24"/>
          <p:cNvPicPr preferRelativeResize="0"/>
          <p:nvPr/>
        </p:nvPicPr>
        <p:blipFill>
          <a:blip r:embed="rId8">
            <a:alphaModFix amt="31000"/>
          </a:blip>
          <a:stretch>
            <a:fillRect/>
          </a:stretch>
        </p:blipFill>
        <p:spPr>
          <a:xfrm>
            <a:off x="7501575" y="104675"/>
            <a:ext cx="1598801" cy="586450"/>
          </a:xfrm>
          <a:prstGeom prst="rect">
            <a:avLst/>
          </a:prstGeom>
          <a:noFill/>
          <a:ln>
            <a:noFill/>
          </a:ln>
        </p:spPr>
      </p:pic>
      <p:sp>
        <p:nvSpPr>
          <p:cNvPr id="167" name="Google Shape;167;p24"/>
          <p:cNvSpPr txBox="1"/>
          <p:nvPr/>
        </p:nvSpPr>
        <p:spPr>
          <a:xfrm rot="-1006653">
            <a:off x="130264" y="934468"/>
            <a:ext cx="1744979" cy="400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success criteria:</a:t>
            </a:r>
            <a:endParaRPr>
              <a:solidFill>
                <a:schemeClr val="accent4"/>
              </a:solidFill>
            </a:endParaRPr>
          </a:p>
        </p:txBody>
      </p:sp>
      <p:sp>
        <p:nvSpPr>
          <p:cNvPr id="168" name="Google Shape;168;p24"/>
          <p:cNvSpPr txBox="1"/>
          <p:nvPr/>
        </p:nvSpPr>
        <p:spPr>
          <a:xfrm>
            <a:off x="165450" y="3345750"/>
            <a:ext cx="159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72"/>
        <p:cNvGrpSpPr/>
        <p:nvPr/>
      </p:nvGrpSpPr>
      <p:grpSpPr>
        <a:xfrm>
          <a:off x="0" y="0"/>
          <a:ext cx="0" cy="0"/>
          <a:chOff x="0" y="0"/>
          <a:chExt cx="0" cy="0"/>
        </a:xfrm>
      </p:grpSpPr>
      <p:pic>
        <p:nvPicPr>
          <p:cNvPr id="173" name="Google Shape;173;p25"/>
          <p:cNvPicPr preferRelativeResize="0"/>
          <p:nvPr/>
        </p:nvPicPr>
        <p:blipFill>
          <a:blip r:embed="rId3">
            <a:alphaModFix amt="31000"/>
          </a:blip>
          <a:stretch>
            <a:fillRect/>
          </a:stretch>
        </p:blipFill>
        <p:spPr>
          <a:xfrm>
            <a:off x="7501575" y="104675"/>
            <a:ext cx="1598801" cy="586450"/>
          </a:xfrm>
          <a:prstGeom prst="rect">
            <a:avLst/>
          </a:prstGeom>
          <a:noFill/>
          <a:ln>
            <a:noFill/>
          </a:ln>
        </p:spPr>
      </p:pic>
      <p:sp>
        <p:nvSpPr>
          <p:cNvPr id="174" name="Google Shape;174;p25"/>
          <p:cNvSpPr txBox="1">
            <a:spLocks noGrp="1"/>
          </p:cNvSpPr>
          <p:nvPr>
            <p:ph type="ctrTitle"/>
          </p:nvPr>
        </p:nvSpPr>
        <p:spPr>
          <a:xfrm>
            <a:off x="1534213" y="104675"/>
            <a:ext cx="5895900" cy="89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600">
                <a:solidFill>
                  <a:schemeClr val="lt1"/>
                </a:solidFill>
              </a:rPr>
              <a:t>SDUSD Cafeteria sorting song</a:t>
            </a:r>
            <a:endParaRPr sz="3600">
              <a:solidFill>
                <a:schemeClr val="lt1"/>
              </a:solidFill>
            </a:endParaRPr>
          </a:p>
          <a:p>
            <a:pPr marL="0" lvl="0" indent="0" algn="ctr" rtl="0">
              <a:spcBef>
                <a:spcPts val="0"/>
              </a:spcBef>
              <a:spcAft>
                <a:spcPts val="0"/>
              </a:spcAft>
              <a:buClr>
                <a:schemeClr val="dk1"/>
              </a:buClr>
              <a:buSzPct val="55000"/>
              <a:buFont typeface="Arial"/>
              <a:buNone/>
            </a:pPr>
            <a:r>
              <a:rPr lang="en" sz="2000">
                <a:solidFill>
                  <a:schemeClr val="lt1"/>
                </a:solidFill>
              </a:rPr>
              <a:t>to the tune of “</a:t>
            </a:r>
            <a:r>
              <a:rPr lang="en" sz="2000" u="sng">
                <a:solidFill>
                  <a:schemeClr val="accent5"/>
                </a:solidFill>
                <a:hlinkClick r:id="rId4">
                  <a:extLst>
                    <a:ext uri="{A12FA001-AC4F-418D-AE19-62706E023703}">
                      <ahyp:hlinkClr xmlns="" xmlns:ahyp="http://schemas.microsoft.com/office/drawing/2018/hyperlinkcolor" val="tx"/>
                    </a:ext>
                  </a:extLst>
                </a:hlinkClick>
              </a:rPr>
              <a:t>Frere Jacques</a:t>
            </a:r>
            <a:r>
              <a:rPr lang="en" sz="2000">
                <a:solidFill>
                  <a:schemeClr val="lt1"/>
                </a:solidFill>
              </a:rPr>
              <a:t>”</a:t>
            </a:r>
            <a:endParaRPr sz="3600">
              <a:solidFill>
                <a:schemeClr val="lt1"/>
              </a:solidFill>
            </a:endParaRPr>
          </a:p>
        </p:txBody>
      </p:sp>
      <p:sp>
        <p:nvSpPr>
          <p:cNvPr id="175" name="Google Shape;175;p25"/>
          <p:cNvSpPr txBox="1">
            <a:spLocks noGrp="1"/>
          </p:cNvSpPr>
          <p:nvPr>
            <p:ph type="subTitle" idx="1"/>
          </p:nvPr>
        </p:nvSpPr>
        <p:spPr>
          <a:xfrm>
            <a:off x="311700" y="1158800"/>
            <a:ext cx="8520600" cy="242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solidFill>
                  <a:schemeClr val="lt1"/>
                </a:solidFill>
              </a:rPr>
              <a:t>Empty food trays</a:t>
            </a:r>
            <a:endParaRPr sz="3600">
              <a:solidFill>
                <a:schemeClr val="lt1"/>
              </a:solidFill>
            </a:endParaRPr>
          </a:p>
          <a:p>
            <a:pPr marL="0" lvl="0" indent="0" algn="l" rtl="0">
              <a:spcBef>
                <a:spcPts val="0"/>
              </a:spcBef>
              <a:spcAft>
                <a:spcPts val="0"/>
              </a:spcAft>
              <a:buNone/>
            </a:pPr>
            <a:r>
              <a:rPr lang="en" sz="3600">
                <a:solidFill>
                  <a:schemeClr val="lt1"/>
                </a:solidFill>
              </a:rPr>
              <a:t>recycle.</a:t>
            </a:r>
            <a:endParaRPr sz="3600">
              <a:solidFill>
                <a:schemeClr val="lt1"/>
              </a:solidFill>
            </a:endParaRPr>
          </a:p>
          <a:p>
            <a:pPr marL="0" lvl="0" indent="0" algn="l" rtl="0">
              <a:spcBef>
                <a:spcPts val="0"/>
              </a:spcBef>
              <a:spcAft>
                <a:spcPts val="0"/>
              </a:spcAft>
              <a:buNone/>
            </a:pPr>
            <a:r>
              <a:rPr lang="en" sz="3600">
                <a:solidFill>
                  <a:schemeClr val="lt1"/>
                </a:solidFill>
              </a:rPr>
              <a:t>Whack ev’rything off trays.</a:t>
            </a:r>
            <a:endParaRPr sz="3600">
              <a:solidFill>
                <a:schemeClr val="lt1"/>
              </a:solidFill>
            </a:endParaRPr>
          </a:p>
          <a:p>
            <a:pPr marL="0" lvl="0" indent="0" algn="l" rtl="0">
              <a:spcBef>
                <a:spcPts val="0"/>
              </a:spcBef>
              <a:spcAft>
                <a:spcPts val="0"/>
              </a:spcAft>
              <a:buNone/>
            </a:pPr>
            <a:r>
              <a:rPr lang="en" sz="3600">
                <a:solidFill>
                  <a:schemeClr val="lt1"/>
                </a:solidFill>
              </a:rPr>
              <a:t>Match the shapes.</a:t>
            </a:r>
            <a:endParaRPr sz="3600">
              <a:solidFill>
                <a:schemeClr val="lt1"/>
              </a:solidFill>
            </a:endParaRPr>
          </a:p>
        </p:txBody>
      </p:sp>
      <p:pic>
        <p:nvPicPr>
          <p:cNvPr id="176" name="Google Shape;176;p25"/>
          <p:cNvPicPr preferRelativeResize="0"/>
          <p:nvPr/>
        </p:nvPicPr>
        <p:blipFill>
          <a:blip r:embed="rId5">
            <a:alphaModFix amt="61000"/>
          </a:blip>
          <a:stretch>
            <a:fillRect/>
          </a:stretch>
        </p:blipFill>
        <p:spPr>
          <a:xfrm>
            <a:off x="2329525" y="3739025"/>
            <a:ext cx="1223285" cy="1256800"/>
          </a:xfrm>
          <a:prstGeom prst="rect">
            <a:avLst/>
          </a:prstGeom>
          <a:noFill/>
          <a:ln>
            <a:noFill/>
          </a:ln>
        </p:spPr>
      </p:pic>
      <p:sp>
        <p:nvSpPr>
          <p:cNvPr id="177" name="Google Shape;177;p25"/>
          <p:cNvSpPr txBox="1"/>
          <p:nvPr/>
        </p:nvSpPr>
        <p:spPr>
          <a:xfrm>
            <a:off x="3472675" y="3549475"/>
            <a:ext cx="5627700" cy="163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solidFill>
                <a:schemeClr val="dk1"/>
              </a:solidFill>
            </a:endParaRPr>
          </a:p>
          <a:p>
            <a:pPr marL="0" lvl="0" indent="0" algn="l" rtl="0">
              <a:lnSpc>
                <a:spcPct val="115000"/>
              </a:lnSpc>
              <a:spcBef>
                <a:spcPts val="600"/>
              </a:spcBef>
              <a:spcAft>
                <a:spcPts val="0"/>
              </a:spcAft>
              <a:buNone/>
            </a:pPr>
            <a:r>
              <a:rPr lang="en" sz="1450" b="1">
                <a:solidFill>
                  <a:srgbClr val="B01E3D"/>
                </a:solidFill>
                <a:highlight>
                  <a:srgbClr val="FFFFFF"/>
                </a:highlight>
              </a:rPr>
              <a:t>Principle 2 - People Influence Natural Systems</a:t>
            </a:r>
            <a:endParaRPr sz="1450" b="1">
              <a:solidFill>
                <a:srgbClr val="B01E3D"/>
              </a:solidFill>
              <a:highlight>
                <a:srgbClr val="FFFFFF"/>
              </a:highlight>
            </a:endParaRPr>
          </a:p>
          <a:p>
            <a:pPr marL="0" lvl="0" indent="0" algn="l" rtl="0">
              <a:spcBef>
                <a:spcPts val="600"/>
              </a:spcBef>
              <a:spcAft>
                <a:spcPts val="0"/>
              </a:spcAft>
              <a:buNone/>
            </a:pPr>
            <a:r>
              <a:rPr lang="en">
                <a:solidFill>
                  <a:schemeClr val="accent4"/>
                </a:solidFill>
              </a:rPr>
              <a:t>This is important because :</a:t>
            </a:r>
            <a:endParaRPr sz="1450" b="1">
              <a:solidFill>
                <a:srgbClr val="B01E3D"/>
              </a:solidFill>
              <a:highlight>
                <a:srgbClr val="FFFFFF"/>
              </a:highlight>
            </a:endParaRPr>
          </a:p>
          <a:p>
            <a:pPr marL="0" lvl="0" indent="0" algn="l" rtl="0">
              <a:lnSpc>
                <a:spcPct val="115000"/>
              </a:lnSpc>
              <a:spcBef>
                <a:spcPts val="0"/>
              </a:spcBef>
              <a:spcAft>
                <a:spcPts val="0"/>
              </a:spcAft>
              <a:buNone/>
            </a:pPr>
            <a:r>
              <a:rPr lang="en" sz="1200">
                <a:solidFill>
                  <a:srgbClr val="1A1A1A"/>
                </a:solidFill>
                <a:highlight>
                  <a:srgbClr val="FFFFFF"/>
                </a:highlight>
              </a:rPr>
              <a:t>Concept D. The legal, economic, and political systems that govern the use and management of natural systems directly influence the geographic extent, composition, biological diversity, and viability of natural systems.</a:t>
            </a:r>
            <a:endParaRPr/>
          </a:p>
        </p:txBody>
      </p:sp>
      <p:pic>
        <p:nvPicPr>
          <p:cNvPr id="178" name="Google Shape;178;p25"/>
          <p:cNvPicPr preferRelativeResize="0"/>
          <p:nvPr/>
        </p:nvPicPr>
        <p:blipFill>
          <a:blip r:embed="rId6">
            <a:alphaModFix amt="30000"/>
          </a:blip>
          <a:stretch>
            <a:fillRect/>
          </a:stretch>
        </p:blipFill>
        <p:spPr>
          <a:xfrm>
            <a:off x="109650" y="104675"/>
            <a:ext cx="1353100" cy="628225"/>
          </a:xfrm>
          <a:prstGeom prst="rect">
            <a:avLst/>
          </a:prstGeom>
          <a:noFill/>
          <a:ln>
            <a:noFill/>
          </a:ln>
        </p:spPr>
      </p:pic>
      <p:pic>
        <p:nvPicPr>
          <p:cNvPr id="179" name="Google Shape;179;p25"/>
          <p:cNvPicPr preferRelativeResize="0"/>
          <p:nvPr/>
        </p:nvPicPr>
        <p:blipFill>
          <a:blip r:embed="rId7">
            <a:alphaModFix/>
          </a:blip>
          <a:stretch>
            <a:fillRect/>
          </a:stretch>
        </p:blipFill>
        <p:spPr>
          <a:xfrm>
            <a:off x="5044650" y="1158800"/>
            <a:ext cx="1826524" cy="1330000"/>
          </a:xfrm>
          <a:prstGeom prst="rect">
            <a:avLst/>
          </a:prstGeom>
          <a:noFill/>
          <a:ln>
            <a:noFill/>
          </a:ln>
        </p:spPr>
      </p:pic>
      <p:pic>
        <p:nvPicPr>
          <p:cNvPr id="180" name="Google Shape;180;p25"/>
          <p:cNvPicPr preferRelativeResize="0"/>
          <p:nvPr/>
        </p:nvPicPr>
        <p:blipFill rotWithShape="1">
          <a:blip r:embed="rId8">
            <a:alphaModFix/>
          </a:blip>
          <a:srcRect l="19995" t="13548" r="59873" b="66516"/>
          <a:stretch/>
        </p:blipFill>
        <p:spPr>
          <a:xfrm>
            <a:off x="6973382" y="1195960"/>
            <a:ext cx="1925990" cy="2543063"/>
          </a:xfrm>
          <a:prstGeom prst="rect">
            <a:avLst/>
          </a:prstGeom>
          <a:noFill/>
          <a:ln>
            <a:noFill/>
          </a:ln>
        </p:spPr>
      </p:pic>
      <p:pic>
        <p:nvPicPr>
          <p:cNvPr id="181" name="Google Shape;181;p25"/>
          <p:cNvPicPr preferRelativeResize="0"/>
          <p:nvPr/>
        </p:nvPicPr>
        <p:blipFill rotWithShape="1">
          <a:blip r:embed="rId9">
            <a:alphaModFix amt="58999"/>
          </a:blip>
          <a:srcRect t="9883" r="48003" b="35569"/>
          <a:stretch/>
        </p:blipFill>
        <p:spPr>
          <a:xfrm>
            <a:off x="109650" y="3731900"/>
            <a:ext cx="2153459" cy="1256800"/>
          </a:xfrm>
          <a:prstGeom prst="rect">
            <a:avLst/>
          </a:prstGeom>
          <a:noFill/>
          <a:ln>
            <a:noFill/>
          </a:ln>
        </p:spPr>
      </p:pic>
      <p:sp>
        <p:nvSpPr>
          <p:cNvPr id="182" name="Google Shape;182;p25"/>
          <p:cNvSpPr txBox="1"/>
          <p:nvPr/>
        </p:nvSpPr>
        <p:spPr>
          <a:xfrm rot="-1006653">
            <a:off x="130264" y="934468"/>
            <a:ext cx="1744979" cy="400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success criteria:</a:t>
            </a:r>
            <a:endParaRPr>
              <a:solidFill>
                <a:schemeClr val="accent4"/>
              </a:solidFill>
            </a:endParaRPr>
          </a:p>
        </p:txBody>
      </p:sp>
      <p:sp>
        <p:nvSpPr>
          <p:cNvPr id="183" name="Google Shape;183;p25"/>
          <p:cNvSpPr txBox="1"/>
          <p:nvPr/>
        </p:nvSpPr>
        <p:spPr>
          <a:xfrm>
            <a:off x="165450" y="3345750"/>
            <a:ext cx="159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learning intention: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425</Words>
  <Application>Microsoft Office PowerPoint</Application>
  <PresentationFormat>On-screen Show (16:9)</PresentationFormat>
  <Paragraphs>61</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PowerPoint Presentation</vt:lpstr>
      <vt:lpstr>PowerPoint Presentation</vt:lpstr>
      <vt:lpstr>🎵Let’s begin by tapping the beat and warming up our voices by humming.   </vt:lpstr>
      <vt:lpstr>SDUSD Cafeteria sorting song to the tune of “Frere Jacques”</vt:lpstr>
      <vt:lpstr>SDUSD Cafeteria sorting song to the tune of “Frere Jacques”</vt:lpstr>
      <vt:lpstr>SDUSD Cafeteria sorting song to the tune of “Frere Jacques”</vt:lpstr>
      <vt:lpstr>SDUSD Cafeteria sorting song to the tune of “Frere Jacques”</vt:lpstr>
      <vt:lpstr>SDUSD Cafeteria sorting song to the tune of “Frere Jacques”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Whited Janet</dc:creator>
  <cp:lastModifiedBy>Whited Janet</cp:lastModifiedBy>
  <cp:revision>2</cp:revision>
  <dcterms:modified xsi:type="dcterms:W3CDTF">2023-08-23T15:20:53Z</dcterms:modified>
</cp:coreProperties>
</file>